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notesMasterIdLst>
    <p:notesMasterId r:id="rId21"/>
  </p:notesMasterIdLst>
  <p:sldIdLst>
    <p:sldId id="256" r:id="rId2"/>
    <p:sldId id="280" r:id="rId3"/>
    <p:sldId id="272" r:id="rId4"/>
    <p:sldId id="269" r:id="rId5"/>
    <p:sldId id="273" r:id="rId6"/>
    <p:sldId id="258" r:id="rId7"/>
    <p:sldId id="278" r:id="rId8"/>
    <p:sldId id="279" r:id="rId9"/>
    <p:sldId id="270" r:id="rId10"/>
    <p:sldId id="271" r:id="rId11"/>
    <p:sldId id="262" r:id="rId12"/>
    <p:sldId id="263" r:id="rId13"/>
    <p:sldId id="264" r:id="rId14"/>
    <p:sldId id="265" r:id="rId15"/>
    <p:sldId id="274" r:id="rId16"/>
    <p:sldId id="275" r:id="rId17"/>
    <p:sldId id="266"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34" autoAdjust="0"/>
    <p:restoredTop sz="94663" autoAdjust="0"/>
  </p:normalViewPr>
  <p:slideViewPr>
    <p:cSldViewPr snapToGrid="0">
      <p:cViewPr varScale="1">
        <p:scale>
          <a:sx n="74" d="100"/>
          <a:sy n="74" d="100"/>
        </p:scale>
        <p:origin x="184" y="1104"/>
      </p:cViewPr>
      <p:guideLst>
        <p:guide orient="horz" pos="2160"/>
        <p:guide pos="3840"/>
      </p:guideLst>
    </p:cSldViewPr>
  </p:slideViewPr>
  <p:notesTextViewPr>
    <p:cViewPr>
      <p:scale>
        <a:sx n="1" d="1"/>
        <a:sy n="1" d="1"/>
      </p:scale>
      <p:origin x="0" y="0"/>
    </p:cViewPr>
  </p:notesTextViewPr>
  <p:notesViewPr>
    <p:cSldViewPr snapToGrid="0">
      <p:cViewPr varScale="1">
        <p:scale>
          <a:sx n="94" d="100"/>
          <a:sy n="94" d="100"/>
        </p:scale>
        <p:origin x="375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09D16-6FB1-4498-B538-8DCD228B05C7}" type="datetimeFigureOut">
              <a:rPr lang="en-US" smtClean="0"/>
              <a:t>10/26/19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51B96-DCD5-4856-BE8D-CCC03871D5A0}" type="slidenum">
              <a:rPr lang="en-US" smtClean="0"/>
              <a:t>‹#›</a:t>
            </a:fld>
            <a:endParaRPr lang="en-US"/>
          </a:p>
        </p:txBody>
      </p:sp>
    </p:spTree>
    <p:extLst>
      <p:ext uri="{BB962C8B-B14F-4D97-AF65-F5344CB8AC3E}">
        <p14:creationId xmlns:p14="http://schemas.microsoft.com/office/powerpoint/2010/main" val="414781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F51B96-DCD5-4856-BE8D-CCC03871D5A0}" type="slidenum">
              <a:rPr lang="en-US" smtClean="0"/>
              <a:t>3</a:t>
            </a:fld>
            <a:endParaRPr lang="en-US"/>
          </a:p>
        </p:txBody>
      </p:sp>
    </p:spTree>
    <p:extLst>
      <p:ext uri="{BB962C8B-B14F-4D97-AF65-F5344CB8AC3E}">
        <p14:creationId xmlns:p14="http://schemas.microsoft.com/office/powerpoint/2010/main" val="254078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graph</a:t>
            </a:r>
          </a:p>
        </p:txBody>
      </p:sp>
      <p:sp>
        <p:nvSpPr>
          <p:cNvPr id="4" name="Slide Number Placeholder 3"/>
          <p:cNvSpPr>
            <a:spLocks noGrp="1"/>
          </p:cNvSpPr>
          <p:nvPr>
            <p:ph type="sldNum" sz="quarter" idx="5"/>
          </p:nvPr>
        </p:nvSpPr>
        <p:spPr/>
        <p:txBody>
          <a:bodyPr/>
          <a:lstStyle/>
          <a:p>
            <a:fld id="{2AF51B96-DCD5-4856-BE8D-CCC03871D5A0}" type="slidenum">
              <a:rPr lang="en-US" smtClean="0"/>
              <a:t>6</a:t>
            </a:fld>
            <a:endParaRPr lang="en-US"/>
          </a:p>
        </p:txBody>
      </p:sp>
    </p:spTree>
    <p:extLst>
      <p:ext uri="{BB962C8B-B14F-4D97-AF65-F5344CB8AC3E}">
        <p14:creationId xmlns:p14="http://schemas.microsoft.com/office/powerpoint/2010/main" val="656945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IBU is a measure of bitterness of the beer (based on the amount of hops added, but not necessarily taste).  ABV, or alcohol by volume, measures the strength of the alcohol in the beer. Hops do not directly contribute to higher ABV. So this appears to be more a style choice by the brewer.</a:t>
            </a:r>
          </a:p>
          <a:p>
            <a:endParaRPr lang="en-US" dirty="0"/>
          </a:p>
        </p:txBody>
      </p:sp>
      <p:sp>
        <p:nvSpPr>
          <p:cNvPr id="4" name="Slide Number Placeholder 3"/>
          <p:cNvSpPr>
            <a:spLocks noGrp="1"/>
          </p:cNvSpPr>
          <p:nvPr>
            <p:ph type="sldNum" sz="quarter" idx="10"/>
          </p:nvPr>
        </p:nvSpPr>
        <p:spPr/>
        <p:txBody>
          <a:bodyPr/>
          <a:lstStyle/>
          <a:p>
            <a:fld id="{2AF51B96-DCD5-4856-BE8D-CCC03871D5A0}" type="slidenum">
              <a:rPr lang="en-US" smtClean="0"/>
              <a:t>14</a:t>
            </a:fld>
            <a:endParaRPr lang="en-US"/>
          </a:p>
        </p:txBody>
      </p:sp>
    </p:spTree>
    <p:extLst>
      <p:ext uri="{BB962C8B-B14F-4D97-AF65-F5344CB8AC3E}">
        <p14:creationId xmlns:p14="http://schemas.microsoft.com/office/powerpoint/2010/main" val="25336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40ACF148-7A69-40B5-8D0D-20DA20353199}"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3384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66533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14085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5763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29C29-E2AD-4081-AABF-8142C451C9B6}"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11915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829C29-E2AD-4081-AABF-8142C451C9B6}"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264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829C29-E2AD-4081-AABF-8142C451C9B6}"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290565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829C29-E2AD-4081-AABF-8142C451C9B6}"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CF148-7A69-40B5-8D0D-20DA20353199}"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9919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6829C29-E2AD-4081-AABF-8142C451C9B6}"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425188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29C29-E2AD-4081-AABF-8142C451C9B6}"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7417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29C29-E2AD-4081-AABF-8142C451C9B6}"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3568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6829C29-E2AD-4081-AABF-8142C451C9B6}" type="datetimeFigureOut">
              <a:rPr lang="en-US" smtClean="0"/>
              <a:t>10/26/19</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0ACF148-7A69-40B5-8D0D-20DA20353199}"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7297457"/>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axfoundation.org/new-state-level-price-data-shows-smaller-state-real-income-difference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bjcp.org/stylecenter.ph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Geographic Analysis of Craft Breweries in the United States</a:t>
            </a:r>
          </a:p>
        </p:txBody>
      </p:sp>
      <p:sp>
        <p:nvSpPr>
          <p:cNvPr id="3" name="Subtitle 2"/>
          <p:cNvSpPr>
            <a:spLocks noGrp="1"/>
          </p:cNvSpPr>
          <p:nvPr>
            <p:ph type="subTitle" idx="1"/>
          </p:nvPr>
        </p:nvSpPr>
        <p:spPr/>
        <p:txBody>
          <a:bodyPr>
            <a:noAutofit/>
          </a:bodyPr>
          <a:lstStyle/>
          <a:p>
            <a:r>
              <a:rPr lang="en-US" sz="3200" dirty="0"/>
              <a:t>Jon Paugh</a:t>
            </a:r>
          </a:p>
          <a:p>
            <a:r>
              <a:rPr lang="en-US" sz="3200" dirty="0"/>
              <a:t>Jason Rupp</a:t>
            </a:r>
          </a:p>
          <a:p>
            <a:r>
              <a:rPr lang="en-US" sz="3200" dirty="0"/>
              <a:t>DDS 6306</a:t>
            </a:r>
          </a:p>
        </p:txBody>
      </p:sp>
    </p:spTree>
    <p:extLst>
      <p:ext uri="{BB962C8B-B14F-4D97-AF65-F5344CB8AC3E}">
        <p14:creationId xmlns:p14="http://schemas.microsoft.com/office/powerpoint/2010/main" val="361426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 IBU by Brewery State</a:t>
            </a:r>
          </a:p>
        </p:txBody>
      </p:sp>
      <p:pic>
        <p:nvPicPr>
          <p:cNvPr id="3" name="Picture 2">
            <a:extLst>
              <a:ext uri="{FF2B5EF4-FFF2-40B4-BE49-F238E27FC236}">
                <a16:creationId xmlns:a16="http://schemas.microsoft.com/office/drawing/2014/main" id="{2B2D183E-01A4-C047-A74B-35D888356712}"/>
              </a:ext>
            </a:extLst>
          </p:cNvPr>
          <p:cNvPicPr>
            <a:picLocks noChangeAspect="1"/>
          </p:cNvPicPr>
          <p:nvPr/>
        </p:nvPicPr>
        <p:blipFill>
          <a:blip r:embed="rId2"/>
          <a:stretch>
            <a:fillRect/>
          </a:stretch>
        </p:blipFill>
        <p:spPr>
          <a:xfrm>
            <a:off x="1298448" y="484632"/>
            <a:ext cx="9793817" cy="6044184"/>
          </a:xfrm>
          <a:prstGeom prst="rect">
            <a:avLst/>
          </a:prstGeom>
        </p:spPr>
      </p:pic>
    </p:spTree>
    <p:extLst>
      <p:ext uri="{BB962C8B-B14F-4D97-AF65-F5344CB8AC3E}">
        <p14:creationId xmlns:p14="http://schemas.microsoft.com/office/powerpoint/2010/main" val="2313299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with </a:t>
            </a:r>
            <a:r>
              <a:rPr lang="en-US"/>
              <a:t>Maximum Alcoholic Beer </a:t>
            </a:r>
            <a:endParaRPr lang="en-US" dirty="0"/>
          </a:p>
        </p:txBody>
      </p:sp>
      <p:pic>
        <p:nvPicPr>
          <p:cNvPr id="5" name="Picture 4"/>
          <p:cNvPicPr>
            <a:picLocks noChangeAspect="1"/>
          </p:cNvPicPr>
          <p:nvPr/>
        </p:nvPicPr>
        <p:blipFill>
          <a:blip r:embed="rId2"/>
          <a:stretch>
            <a:fillRect/>
          </a:stretch>
        </p:blipFill>
        <p:spPr>
          <a:xfrm>
            <a:off x="4533842" y="1627398"/>
            <a:ext cx="6429375" cy="4286250"/>
          </a:xfrm>
          <a:prstGeom prst="rect">
            <a:avLst/>
          </a:prstGeom>
        </p:spPr>
      </p:pic>
      <p:sp>
        <p:nvSpPr>
          <p:cNvPr id="7" name="TextBox 6"/>
          <p:cNvSpPr txBox="1"/>
          <p:nvPr/>
        </p:nvSpPr>
        <p:spPr>
          <a:xfrm>
            <a:off x="1553378" y="1346670"/>
            <a:ext cx="2732183" cy="2585323"/>
          </a:xfrm>
          <a:prstGeom prst="rect">
            <a:avLst/>
          </a:prstGeom>
          <a:noFill/>
        </p:spPr>
        <p:txBody>
          <a:bodyPr wrap="square" rtlCol="0">
            <a:spAutoFit/>
          </a:bodyPr>
          <a:lstStyle/>
          <a:p>
            <a:r>
              <a:rPr lang="en-US"/>
              <a:t>0.128 ABV!</a:t>
            </a:r>
          </a:p>
          <a:p>
            <a:endParaRPr lang="en-US"/>
          </a:p>
          <a:p>
            <a:r>
              <a:rPr lang="en-US"/>
              <a:t>Upslope Brewing Company	</a:t>
            </a:r>
          </a:p>
          <a:p>
            <a:r>
              <a:rPr lang="en-US"/>
              <a:t>Boulder,CO</a:t>
            </a:r>
          </a:p>
          <a:p>
            <a:endParaRPr lang="en-US"/>
          </a:p>
          <a:p>
            <a:r>
              <a:rPr lang="en-US"/>
              <a:t>Lee Hill Series Vol. 5 - Belgian Style Quadrupel Ale</a:t>
            </a:r>
          </a:p>
        </p:txBody>
      </p:sp>
    </p:spTree>
    <p:extLst>
      <p:ext uri="{BB962C8B-B14F-4D97-AF65-F5344CB8AC3E}">
        <p14:creationId xmlns:p14="http://schemas.microsoft.com/office/powerpoint/2010/main" val="329396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with Most Bitter Beer</a:t>
            </a:r>
          </a:p>
        </p:txBody>
      </p:sp>
      <p:pic>
        <p:nvPicPr>
          <p:cNvPr id="4" name="Picture 3"/>
          <p:cNvPicPr>
            <a:picLocks noChangeAspect="1"/>
          </p:cNvPicPr>
          <p:nvPr/>
        </p:nvPicPr>
        <p:blipFill>
          <a:blip r:embed="rId2"/>
          <a:stretch>
            <a:fillRect/>
          </a:stretch>
        </p:blipFill>
        <p:spPr>
          <a:xfrm>
            <a:off x="7069709" y="2605231"/>
            <a:ext cx="2905928" cy="3455920"/>
          </a:xfrm>
          <a:prstGeom prst="rect">
            <a:avLst/>
          </a:prstGeom>
        </p:spPr>
      </p:pic>
      <p:sp>
        <p:nvSpPr>
          <p:cNvPr id="8" name="TextBox 7"/>
          <p:cNvSpPr txBox="1"/>
          <p:nvPr/>
        </p:nvSpPr>
        <p:spPr>
          <a:xfrm>
            <a:off x="6944197" y="1885873"/>
            <a:ext cx="3624550" cy="369332"/>
          </a:xfrm>
          <a:prstGeom prst="rect">
            <a:avLst/>
          </a:prstGeom>
          <a:noFill/>
        </p:spPr>
        <p:txBody>
          <a:bodyPr wrap="square" rtlCol="0">
            <a:spAutoFit/>
          </a:bodyPr>
          <a:lstStyle/>
          <a:p>
            <a:r>
              <a:rPr lang="en-US" dirty="0"/>
              <a:t>IBU = 138</a:t>
            </a:r>
          </a:p>
        </p:txBody>
      </p:sp>
      <p:pic>
        <p:nvPicPr>
          <p:cNvPr id="7" name="Picture 4" descr="Image result for bitter beer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622" y="2606078"/>
            <a:ext cx="3186156" cy="33338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9095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3" name="Rectangle 38">
            <a:extLst>
              <a:ext uri="{FF2B5EF4-FFF2-40B4-BE49-F238E27FC236}">
                <a16:creationId xmlns:a16="http://schemas.microsoft.com/office/drawing/2014/main" id="{6015C941-B6E2-427B-A786-811A09EE5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40">
            <a:extLst>
              <a:ext uri="{FF2B5EF4-FFF2-40B4-BE49-F238E27FC236}">
                <a16:creationId xmlns:a16="http://schemas.microsoft.com/office/drawing/2014/main" id="{D4914085-62C8-4066-8CD5-B736B07FE7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5" name="Picture 42">
            <a:extLst>
              <a:ext uri="{FF2B5EF4-FFF2-40B4-BE49-F238E27FC236}">
                <a16:creationId xmlns:a16="http://schemas.microsoft.com/office/drawing/2014/main" id="{0BCBA8F8-2B5B-4E10-B3E6-C3C60804B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6" name="Rectangle 44">
            <a:extLst>
              <a:ext uri="{FF2B5EF4-FFF2-40B4-BE49-F238E27FC236}">
                <a16:creationId xmlns:a16="http://schemas.microsoft.com/office/drawing/2014/main" id="{8CF5748B-30AF-4C80-B2B8-32B65B8CE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6">
            <a:extLst>
              <a:ext uri="{FF2B5EF4-FFF2-40B4-BE49-F238E27FC236}">
                <a16:creationId xmlns:a16="http://schemas.microsoft.com/office/drawing/2014/main" id="{C66DAAF2-6E09-40A3-B848-561D42DDB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8">
            <a:extLst>
              <a:ext uri="{FF2B5EF4-FFF2-40B4-BE49-F238E27FC236}">
                <a16:creationId xmlns:a16="http://schemas.microsoft.com/office/drawing/2014/main" id="{38DEBB06-2F2B-4613-A653-AF24819D8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69804" y="808056"/>
            <a:ext cx="3317492" cy="1077229"/>
          </a:xfrm>
        </p:spPr>
        <p:txBody>
          <a:bodyPr vert="horz" lIns="91440" tIns="45720" rIns="91440" bIns="45720" rtlCol="0" anchor="t">
            <a:normAutofit/>
          </a:bodyPr>
          <a:lstStyle/>
          <a:p>
            <a:pPr algn="l"/>
            <a:r>
              <a:rPr lang="en-US" sz="3100" b="0" i="0" kern="1200" cap="none">
                <a:solidFill>
                  <a:schemeClr val="tx1"/>
                </a:solidFill>
                <a:effectLst/>
                <a:latin typeface="+mj-lt"/>
                <a:ea typeface="+mj-ea"/>
                <a:cs typeface="+mj-cs"/>
              </a:rPr>
              <a:t>Summary Statistics of ABV</a:t>
            </a:r>
          </a:p>
        </p:txBody>
      </p:sp>
      <p:sp>
        <p:nvSpPr>
          <p:cNvPr id="5" name="TextBox 4"/>
          <p:cNvSpPr txBox="1"/>
          <p:nvPr/>
        </p:nvSpPr>
        <p:spPr>
          <a:xfrm>
            <a:off x="1969803" y="2052116"/>
            <a:ext cx="3317493"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1800" kern="1200">
                <a:solidFill>
                  <a:schemeClr val="tx1"/>
                </a:solidFill>
                <a:effectLst/>
                <a:latin typeface="+mn-lt"/>
                <a:ea typeface="+mn-ea"/>
                <a:cs typeface="+mn-cs"/>
              </a:rPr>
              <a:t>Mean ABV = 0.60. Standard Dev = 0.014.</a:t>
            </a:r>
          </a:p>
          <a:p>
            <a:pPr defTabSz="914400">
              <a:lnSpc>
                <a:spcPct val="120000"/>
              </a:lnSpc>
              <a:spcAft>
                <a:spcPts val="600"/>
              </a:spcAft>
              <a:buClr>
                <a:schemeClr val="accent6"/>
              </a:buClr>
              <a:buSzPct val="90000"/>
              <a:buFont typeface="Wingdings" panose="05000000000000000000" pitchFamily="2" charset="2"/>
              <a:buChar char="§"/>
            </a:pPr>
            <a:r>
              <a:rPr lang="en-US" sz="1800" kern="1200">
                <a:solidFill>
                  <a:schemeClr val="tx1"/>
                </a:solidFill>
                <a:effectLst/>
                <a:latin typeface="+mn-lt"/>
                <a:ea typeface="+mn-ea"/>
                <a:cs typeface="+mn-cs"/>
              </a:rPr>
              <a:t>ABV appears to be a right skewed distribution. Most Beer ABV is below 0.10, with only a few outliers.</a:t>
            </a:r>
          </a:p>
        </p:txBody>
      </p:sp>
      <p:pic>
        <p:nvPicPr>
          <p:cNvPr id="3" name="Picture 2">
            <a:extLst>
              <a:ext uri="{FF2B5EF4-FFF2-40B4-BE49-F238E27FC236}">
                <a16:creationId xmlns:a16="http://schemas.microsoft.com/office/drawing/2014/main" id="{0CE4C2EA-8A73-7E48-8123-830F8405E474}"/>
              </a:ext>
            </a:extLst>
          </p:cNvPr>
          <p:cNvPicPr>
            <a:picLocks noChangeAspect="1"/>
          </p:cNvPicPr>
          <p:nvPr/>
        </p:nvPicPr>
        <p:blipFill rotWithShape="1">
          <a:blip r:embed="rId5"/>
          <a:srcRect r="11792" b="2"/>
          <a:stretch/>
        </p:blipFill>
        <p:spPr>
          <a:xfrm>
            <a:off x="6094766" y="1801182"/>
            <a:ext cx="4651619" cy="325629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9" name="Rectangle 50">
            <a:extLst>
              <a:ext uri="{FF2B5EF4-FFF2-40B4-BE49-F238E27FC236}">
                <a16:creationId xmlns:a16="http://schemas.microsoft.com/office/drawing/2014/main" id="{63BE936C-D06F-4A37-A432-00F3432CF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9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IBU v. ABV</a:t>
            </a:r>
          </a:p>
        </p:txBody>
      </p:sp>
      <p:pic>
        <p:nvPicPr>
          <p:cNvPr id="4" name="Picture 3"/>
          <p:cNvPicPr>
            <a:picLocks noChangeAspect="1"/>
          </p:cNvPicPr>
          <p:nvPr/>
        </p:nvPicPr>
        <p:blipFill>
          <a:blip r:embed="rId3"/>
          <a:stretch>
            <a:fillRect/>
          </a:stretch>
        </p:blipFill>
        <p:spPr>
          <a:xfrm>
            <a:off x="4872696" y="2241932"/>
            <a:ext cx="5697443" cy="3321586"/>
          </a:xfrm>
          <a:prstGeom prst="rect">
            <a:avLst/>
          </a:prstGeom>
        </p:spPr>
      </p:pic>
      <p:sp>
        <p:nvSpPr>
          <p:cNvPr id="5" name="TextBox 4"/>
          <p:cNvSpPr txBox="1"/>
          <p:nvPr/>
        </p:nvSpPr>
        <p:spPr>
          <a:xfrm>
            <a:off x="1432193" y="2241932"/>
            <a:ext cx="3161841" cy="2308324"/>
          </a:xfrm>
          <a:prstGeom prst="rect">
            <a:avLst/>
          </a:prstGeom>
          <a:noFill/>
        </p:spPr>
        <p:txBody>
          <a:bodyPr wrap="square" rtlCol="0">
            <a:spAutoFit/>
          </a:bodyPr>
          <a:lstStyle/>
          <a:p>
            <a:endParaRPr lang="en-US" dirty="0"/>
          </a:p>
          <a:p>
            <a:r>
              <a:rPr lang="en-US" dirty="0"/>
              <a:t>The data suggests that there is a high correlation between IBU and ABV. </a:t>
            </a:r>
          </a:p>
          <a:p>
            <a:endParaRPr lang="en-US" dirty="0"/>
          </a:p>
          <a:p>
            <a:r>
              <a:rPr lang="en-US" dirty="0"/>
              <a:t>Generally speaking as IBU increases, so does ABV.</a:t>
            </a:r>
          </a:p>
          <a:p>
            <a:endParaRPr lang="en-US" dirty="0"/>
          </a:p>
        </p:txBody>
      </p:sp>
    </p:spTree>
    <p:extLst>
      <p:ext uri="{BB962C8B-B14F-4D97-AF65-F5344CB8AC3E}">
        <p14:creationId xmlns:p14="http://schemas.microsoft.com/office/powerpoint/2010/main" val="279414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ABV and IBU for IPA vs. All Other Ales</a:t>
            </a:r>
          </a:p>
        </p:txBody>
      </p:sp>
      <p:pic>
        <p:nvPicPr>
          <p:cNvPr id="4" name="Picture 3"/>
          <p:cNvPicPr>
            <a:picLocks noChangeAspect="1"/>
          </p:cNvPicPr>
          <p:nvPr/>
        </p:nvPicPr>
        <p:blipFill>
          <a:blip r:embed="rId2"/>
          <a:stretch>
            <a:fillRect/>
          </a:stretch>
        </p:blipFill>
        <p:spPr>
          <a:xfrm>
            <a:off x="2882518" y="1739918"/>
            <a:ext cx="6515100" cy="4105275"/>
          </a:xfrm>
          <a:prstGeom prst="rect">
            <a:avLst/>
          </a:prstGeom>
        </p:spPr>
      </p:pic>
    </p:spTree>
    <p:extLst>
      <p:ext uri="{BB962C8B-B14F-4D97-AF65-F5344CB8AC3E}">
        <p14:creationId xmlns:p14="http://schemas.microsoft.com/office/powerpoint/2010/main" val="556400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K Nearest Neighbor Algorithm to Distinguish IPA vs All Other Ales</a:t>
            </a:r>
          </a:p>
        </p:txBody>
      </p:sp>
      <p:sp>
        <p:nvSpPr>
          <p:cNvPr id="5" name="TextBox 4"/>
          <p:cNvSpPr txBox="1"/>
          <p:nvPr/>
        </p:nvSpPr>
        <p:spPr>
          <a:xfrm>
            <a:off x="2611808" y="1850834"/>
            <a:ext cx="6884732" cy="369332"/>
          </a:xfrm>
          <a:prstGeom prst="rect">
            <a:avLst/>
          </a:prstGeom>
          <a:noFill/>
        </p:spPr>
        <p:txBody>
          <a:bodyPr wrap="square" rtlCol="0">
            <a:spAutoFit/>
          </a:bodyPr>
          <a:lstStyle/>
          <a:p>
            <a:pPr marL="285750" indent="-285750">
              <a:buFont typeface="Arial" panose="020B0604020202020204" pitchFamily="34" charset="0"/>
              <a:buChar char="•"/>
            </a:pPr>
            <a:r>
              <a:rPr lang="en-US" dirty="0"/>
              <a:t>Accuracy is 84%, with ideal parameters.</a:t>
            </a:r>
          </a:p>
        </p:txBody>
      </p:sp>
      <p:pic>
        <p:nvPicPr>
          <p:cNvPr id="6" name="Picture 5">
            <a:extLst>
              <a:ext uri="{FF2B5EF4-FFF2-40B4-BE49-F238E27FC236}">
                <a16:creationId xmlns:a16="http://schemas.microsoft.com/office/drawing/2014/main" id="{CE16D448-88E4-F545-9117-6535E9062C3B}"/>
              </a:ext>
            </a:extLst>
          </p:cNvPr>
          <p:cNvPicPr>
            <a:picLocks noChangeAspect="1"/>
          </p:cNvPicPr>
          <p:nvPr/>
        </p:nvPicPr>
        <p:blipFill>
          <a:blip r:embed="rId2"/>
          <a:stretch>
            <a:fillRect/>
          </a:stretch>
        </p:blipFill>
        <p:spPr>
          <a:xfrm>
            <a:off x="2925407" y="2928063"/>
            <a:ext cx="5567420" cy="3483707"/>
          </a:xfrm>
          <a:prstGeom prst="rect">
            <a:avLst/>
          </a:prstGeom>
        </p:spPr>
      </p:pic>
    </p:spTree>
    <p:extLst>
      <p:ext uri="{BB962C8B-B14F-4D97-AF65-F5344CB8AC3E}">
        <p14:creationId xmlns:p14="http://schemas.microsoft.com/office/powerpoint/2010/main" val="385730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Highest Number of Breweries per Population in States with Average State Affordability</a:t>
            </a:r>
          </a:p>
        </p:txBody>
      </p:sp>
      <p:sp>
        <p:nvSpPr>
          <p:cNvPr id="5" name="Rectangle 4"/>
          <p:cNvSpPr/>
          <p:nvPr/>
        </p:nvSpPr>
        <p:spPr>
          <a:xfrm>
            <a:off x="5864645" y="6460934"/>
            <a:ext cx="6096000" cy="430887"/>
          </a:xfrm>
          <a:prstGeom prst="rect">
            <a:avLst/>
          </a:prstGeom>
        </p:spPr>
        <p:txBody>
          <a:bodyPr>
            <a:spAutoFit/>
          </a:bodyPr>
          <a:lstStyle/>
          <a:p>
            <a:r>
              <a:rPr lang="en-US" sz="1100">
                <a:hlinkClick r:id="rId2"/>
              </a:rPr>
              <a:t>https://taxfoundation.org/new-state-level-price-data-shows-smaller-state-real-income-differences/</a:t>
            </a:r>
            <a:endParaRPr lang="en-US" sz="1100"/>
          </a:p>
        </p:txBody>
      </p:sp>
      <p:pic>
        <p:nvPicPr>
          <p:cNvPr id="7" name="Picture 6"/>
          <p:cNvPicPr>
            <a:picLocks noChangeAspect="1"/>
          </p:cNvPicPr>
          <p:nvPr/>
        </p:nvPicPr>
        <p:blipFill>
          <a:blip r:embed="rId3"/>
          <a:stretch>
            <a:fillRect/>
          </a:stretch>
        </p:blipFill>
        <p:spPr>
          <a:xfrm>
            <a:off x="2742339" y="2355659"/>
            <a:ext cx="6905625" cy="4105275"/>
          </a:xfrm>
          <a:prstGeom prst="rect">
            <a:avLst/>
          </a:prstGeom>
        </p:spPr>
      </p:pic>
    </p:spTree>
    <p:extLst>
      <p:ext uri="{BB962C8B-B14F-4D97-AF65-F5344CB8AC3E}">
        <p14:creationId xmlns:p14="http://schemas.microsoft.com/office/powerpoint/2010/main" val="265134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Communes and Coops related to Craft Breweries !?!</a:t>
            </a:r>
          </a:p>
        </p:txBody>
      </p:sp>
      <p:pic>
        <p:nvPicPr>
          <p:cNvPr id="5" name="Picture 4">
            <a:extLst>
              <a:ext uri="{FF2B5EF4-FFF2-40B4-BE49-F238E27FC236}">
                <a16:creationId xmlns:a16="http://schemas.microsoft.com/office/drawing/2014/main" id="{0DAC0C9E-D0E2-EB48-AD3E-3A4F8DD0AFCF}"/>
              </a:ext>
            </a:extLst>
          </p:cNvPr>
          <p:cNvPicPr>
            <a:picLocks noChangeAspect="1"/>
          </p:cNvPicPr>
          <p:nvPr/>
        </p:nvPicPr>
        <p:blipFill>
          <a:blip r:embed="rId2"/>
          <a:stretch>
            <a:fillRect/>
          </a:stretch>
        </p:blipFill>
        <p:spPr>
          <a:xfrm>
            <a:off x="1026521" y="2389702"/>
            <a:ext cx="5069479" cy="3408173"/>
          </a:xfrm>
          <a:prstGeom prst="rect">
            <a:avLst/>
          </a:prstGeom>
        </p:spPr>
      </p:pic>
      <p:pic>
        <p:nvPicPr>
          <p:cNvPr id="6" name="Picture 5">
            <a:extLst>
              <a:ext uri="{FF2B5EF4-FFF2-40B4-BE49-F238E27FC236}">
                <a16:creationId xmlns:a16="http://schemas.microsoft.com/office/drawing/2014/main" id="{21B8C737-B626-C84A-9A81-DACEF9CA072F}"/>
              </a:ext>
            </a:extLst>
          </p:cNvPr>
          <p:cNvPicPr>
            <a:picLocks noChangeAspect="1"/>
          </p:cNvPicPr>
          <p:nvPr/>
        </p:nvPicPr>
        <p:blipFill>
          <a:blip r:embed="rId3"/>
          <a:stretch>
            <a:fillRect/>
          </a:stretch>
        </p:blipFill>
        <p:spPr>
          <a:xfrm>
            <a:off x="6182068" y="2389702"/>
            <a:ext cx="5078520" cy="3408173"/>
          </a:xfrm>
          <a:prstGeom prst="rect">
            <a:avLst/>
          </a:prstGeom>
        </p:spPr>
      </p:pic>
    </p:spTree>
    <p:extLst>
      <p:ext uri="{BB962C8B-B14F-4D97-AF65-F5344CB8AC3E}">
        <p14:creationId xmlns:p14="http://schemas.microsoft.com/office/powerpoint/2010/main" val="2733631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Cost of Living, Coops, and Communes to Find Next Market for Craft Brews</a:t>
            </a:r>
          </a:p>
        </p:txBody>
      </p:sp>
      <p:graphicFrame>
        <p:nvGraphicFramePr>
          <p:cNvPr id="7" name="Table 6"/>
          <p:cNvGraphicFramePr>
            <a:graphicFrameLocks noGrp="1"/>
          </p:cNvGraphicFramePr>
          <p:nvPr>
            <p:extLst>
              <p:ext uri="{D42A27DB-BD31-4B8C-83A1-F6EECF244321}">
                <p14:modId xmlns:p14="http://schemas.microsoft.com/office/powerpoint/2010/main" val="247673227"/>
              </p:ext>
            </p:extLst>
          </p:nvPr>
        </p:nvGraphicFramePr>
        <p:xfrm>
          <a:off x="2080964" y="2749982"/>
          <a:ext cx="8128002" cy="23063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256112">
                  <a:extLst>
                    <a:ext uri="{9D8B030D-6E8A-4147-A177-3AD203B41FA5}">
                      <a16:colId xmlns:a16="http://schemas.microsoft.com/office/drawing/2014/main" val="20001"/>
                    </a:ext>
                  </a:extLst>
                </a:gridCol>
                <a:gridCol w="1453222">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r>
                        <a:rPr lang="en-US" dirty="0" err="1"/>
                        <a:t>Abbr</a:t>
                      </a:r>
                      <a:endParaRPr lang="en-US" dirty="0"/>
                    </a:p>
                  </a:txBody>
                  <a:tcPr/>
                </a:tc>
                <a:tc>
                  <a:txBody>
                    <a:bodyPr/>
                    <a:lstStyle/>
                    <a:p>
                      <a:r>
                        <a:rPr lang="en-US" dirty="0"/>
                        <a:t>Name</a:t>
                      </a:r>
                    </a:p>
                  </a:txBody>
                  <a:tcPr/>
                </a:tc>
                <a:tc>
                  <a:txBody>
                    <a:bodyPr/>
                    <a:lstStyle/>
                    <a:p>
                      <a:r>
                        <a:rPr lang="en-US" dirty="0"/>
                        <a:t>Cost</a:t>
                      </a:r>
                      <a:r>
                        <a:rPr lang="en-US" baseline="0" dirty="0"/>
                        <a:t> Adjustment</a:t>
                      </a:r>
                      <a:endParaRPr lang="en-US" dirty="0"/>
                    </a:p>
                  </a:txBody>
                  <a:tcPr/>
                </a:tc>
                <a:tc>
                  <a:txBody>
                    <a:bodyPr/>
                    <a:lstStyle/>
                    <a:p>
                      <a:r>
                        <a:rPr lang="en-US" sz="1600" dirty="0"/>
                        <a:t>Communes per 1 Million Pop</a:t>
                      </a:r>
                    </a:p>
                  </a:txBody>
                  <a:tcPr/>
                </a:tc>
                <a:tc>
                  <a:txBody>
                    <a:bodyPr/>
                    <a:lstStyle/>
                    <a:p>
                      <a:r>
                        <a:rPr lang="en-US" sz="1600" dirty="0"/>
                        <a:t>Coops per 1 Million Pop</a:t>
                      </a:r>
                    </a:p>
                  </a:txBody>
                  <a:tcPr/>
                </a:tc>
                <a:tc>
                  <a:txBody>
                    <a:bodyPr/>
                    <a:lstStyle/>
                    <a:p>
                      <a:r>
                        <a:rPr lang="en-US" sz="1600" dirty="0"/>
                        <a:t>Breweries per 1 Million Pop</a:t>
                      </a:r>
                    </a:p>
                  </a:txBody>
                  <a:tcPr/>
                </a:tc>
                <a:extLst>
                  <a:ext uri="{0D108BD9-81ED-4DB2-BD59-A6C34878D82A}">
                    <a16:rowId xmlns:a16="http://schemas.microsoft.com/office/drawing/2014/main" val="10000"/>
                  </a:ext>
                </a:extLst>
              </a:tr>
              <a:tr h="370840">
                <a:tc>
                  <a:txBody>
                    <a:bodyPr/>
                    <a:lstStyle/>
                    <a:p>
                      <a:pPr algn="l" fontAlgn="ctr"/>
                      <a:r>
                        <a:rPr lang="en-US" sz="1000" b="0" i="0" u="none" strike="noStrike" dirty="0">
                          <a:solidFill>
                            <a:srgbClr val="000000"/>
                          </a:solidFill>
                          <a:effectLst/>
                          <a:latin typeface="Lucida Sans" panose="020B0602030504020204" pitchFamily="34" charset="0"/>
                        </a:rPr>
                        <a:t>HI</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Hawaii</a:t>
                      </a:r>
                    </a:p>
                  </a:txBody>
                  <a:tcPr marL="9525" marR="9525" marT="9525" marB="0" anchor="ctr"/>
                </a:tc>
                <a:tc>
                  <a:txBody>
                    <a:bodyPr/>
                    <a:lstStyle/>
                    <a:p>
                      <a:pPr algn="r" fontAlgn="ctr"/>
                      <a:r>
                        <a:rPr lang="en-US" sz="1000" b="0" i="0" u="none" strike="noStrike" dirty="0">
                          <a:solidFill>
                            <a:srgbClr val="FF0000"/>
                          </a:solidFill>
                          <a:effectLst/>
                          <a:latin typeface="Lucida Sans" panose="020B0602030504020204" pitchFamily="34" charset="0"/>
                        </a:rPr>
                        <a:t>-0.15</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1.05E-05</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2.10E-06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2.79407</a:t>
                      </a:r>
                    </a:p>
                  </a:txBody>
                  <a:tcPr marL="9525" marR="9525" marT="9525" marB="0" anchor="ctr"/>
                </a:tc>
                <a:extLst>
                  <a:ext uri="{0D108BD9-81ED-4DB2-BD59-A6C34878D82A}">
                    <a16:rowId xmlns:a16="http://schemas.microsoft.com/office/drawing/2014/main" val="10001"/>
                  </a:ext>
                </a:extLst>
              </a:tr>
              <a:tr h="370840">
                <a:tc>
                  <a:txBody>
                    <a:bodyPr/>
                    <a:lstStyle/>
                    <a:p>
                      <a:pPr algn="l" fontAlgn="ctr"/>
                      <a:r>
                        <a:rPr lang="en-US" sz="1000" b="0" i="0" u="none" strike="noStrike">
                          <a:solidFill>
                            <a:srgbClr val="000000"/>
                          </a:solidFill>
                          <a:effectLst/>
                          <a:latin typeface="Lucida Sans" panose="020B0602030504020204" pitchFamily="34" charset="0"/>
                        </a:rPr>
                        <a:t>MN</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Minnesota</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0.03</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4.01E-06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8.20E-06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2.18595</a:t>
                      </a:r>
                    </a:p>
                  </a:txBody>
                  <a:tcPr marL="9525" marR="9525" marT="9525" marB="0" anchor="ctr"/>
                </a:tc>
                <a:extLst>
                  <a:ext uri="{0D108BD9-81ED-4DB2-BD59-A6C34878D82A}">
                    <a16:rowId xmlns:a16="http://schemas.microsoft.com/office/drawing/2014/main" val="10002"/>
                  </a:ext>
                </a:extLst>
              </a:tr>
              <a:tr h="370840">
                <a:tc>
                  <a:txBody>
                    <a:bodyPr/>
                    <a:lstStyle/>
                    <a:p>
                      <a:pPr algn="l" fontAlgn="ctr"/>
                      <a:r>
                        <a:rPr lang="en-US" sz="1000" b="0" i="0" u="none" strike="noStrike">
                          <a:solidFill>
                            <a:srgbClr val="000000"/>
                          </a:solidFill>
                          <a:effectLst/>
                          <a:latin typeface="Lucida Sans" panose="020B0602030504020204" pitchFamily="34" charset="0"/>
                        </a:rPr>
                        <a:t>NM</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New Mexico</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0.06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8.63E-06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3.84E-06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1.91837</a:t>
                      </a:r>
                    </a:p>
                  </a:txBody>
                  <a:tcPr marL="9525" marR="9525" marT="9525" marB="0" anchor="ctr"/>
                </a:tc>
                <a:extLst>
                  <a:ext uri="{0D108BD9-81ED-4DB2-BD59-A6C34878D82A}">
                    <a16:rowId xmlns:a16="http://schemas.microsoft.com/office/drawing/2014/main" val="10003"/>
                  </a:ext>
                </a:extLst>
              </a:tr>
              <a:tr h="370840">
                <a:tc>
                  <a:txBody>
                    <a:bodyPr/>
                    <a:lstStyle/>
                    <a:p>
                      <a:pPr algn="l" fontAlgn="ctr"/>
                      <a:r>
                        <a:rPr lang="en-US" sz="1000" b="0" i="0" u="none" strike="noStrike">
                          <a:solidFill>
                            <a:srgbClr val="000000"/>
                          </a:solidFill>
                          <a:effectLst/>
                          <a:latin typeface="Lucida Sans" panose="020B0602030504020204" pitchFamily="34" charset="0"/>
                        </a:rPr>
                        <a:t>WA</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Washington</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-0.03</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8.93E-06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3.90E-06</a:t>
                      </a:r>
                    </a:p>
                  </a:txBody>
                  <a:tcPr marL="9525" marR="9525" marT="9525" marB="0" anchor="ctr"/>
                </a:tc>
                <a:tc>
                  <a:txBody>
                    <a:bodyPr/>
                    <a:lstStyle/>
                    <a:p>
                      <a:pPr algn="r" fontAlgn="ctr"/>
                      <a:r>
                        <a:rPr lang="en-US" sz="1000" b="0" i="0" u="none" strike="noStrike" dirty="0">
                          <a:solidFill>
                            <a:srgbClr val="FF0000"/>
                          </a:solidFill>
                          <a:effectLst/>
                          <a:latin typeface="Lucida Sans" panose="020B0602030504020204" pitchFamily="34" charset="0"/>
                        </a:rPr>
                        <a:t>3.20765</a:t>
                      </a:r>
                    </a:p>
                  </a:txBody>
                  <a:tcPr marL="9525" marR="9525"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06652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846A-85B2-6744-A9AE-C9BBD3AB787C}"/>
              </a:ext>
            </a:extLst>
          </p:cNvPr>
          <p:cNvSpPr>
            <a:spLocks noGrp="1"/>
          </p:cNvSpPr>
          <p:nvPr>
            <p:ph type="title"/>
          </p:nvPr>
        </p:nvSpPr>
        <p:spPr/>
        <p:txBody>
          <a:bodyPr/>
          <a:lstStyle/>
          <a:p>
            <a:r>
              <a:rPr lang="en-US" dirty="0"/>
              <a:t>Craft Brewery Data</a:t>
            </a:r>
          </a:p>
        </p:txBody>
      </p:sp>
      <p:sp>
        <p:nvSpPr>
          <p:cNvPr id="3" name="Content Placeholder 2">
            <a:extLst>
              <a:ext uri="{FF2B5EF4-FFF2-40B4-BE49-F238E27FC236}">
                <a16:creationId xmlns:a16="http://schemas.microsoft.com/office/drawing/2014/main" id="{41ACE869-ED18-DD4F-915E-FBA9E9CF16B4}"/>
              </a:ext>
            </a:extLst>
          </p:cNvPr>
          <p:cNvSpPr>
            <a:spLocks noGrp="1"/>
          </p:cNvSpPr>
          <p:nvPr>
            <p:ph idx="1"/>
          </p:nvPr>
        </p:nvSpPr>
        <p:spPr/>
        <p:txBody>
          <a:bodyPr/>
          <a:lstStyle/>
          <a:p>
            <a:r>
              <a:rPr lang="en-US" dirty="0"/>
              <a:t>This dataset was collected in January 2017.</a:t>
            </a:r>
          </a:p>
          <a:p>
            <a:pPr fontAlgn="base"/>
            <a:r>
              <a:rPr lang="en-US" dirty="0"/>
              <a:t>Contains data on 500+ breweries and 2000+ craft canned beers in the United States.</a:t>
            </a:r>
          </a:p>
          <a:p>
            <a:r>
              <a:rPr lang="en-US" dirty="0"/>
              <a:t>Used the data to provide interesting statistics to the industry.</a:t>
            </a:r>
          </a:p>
        </p:txBody>
      </p:sp>
    </p:spTree>
    <p:extLst>
      <p:ext uri="{BB962C8B-B14F-4D97-AF65-F5344CB8AC3E}">
        <p14:creationId xmlns:p14="http://schemas.microsoft.com/office/powerpoint/2010/main" val="84859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Many Breweries per State?</a:t>
            </a:r>
          </a:p>
        </p:txBody>
      </p:sp>
      <p:pic>
        <p:nvPicPr>
          <p:cNvPr id="11"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l="4085" r="4248"/>
          <a:stretch/>
        </p:blipFill>
        <p:spPr>
          <a:xfrm>
            <a:off x="1379128" y="191376"/>
            <a:ext cx="9793224" cy="6593192"/>
          </a:xfrm>
        </p:spPr>
      </p:pic>
      <p:sp>
        <p:nvSpPr>
          <p:cNvPr id="3" name="Rectangle 2"/>
          <p:cNvSpPr/>
          <p:nvPr/>
        </p:nvSpPr>
        <p:spPr>
          <a:xfrm>
            <a:off x="4321215" y="617278"/>
            <a:ext cx="6096000" cy="646331"/>
          </a:xfrm>
          <a:prstGeom prst="rect">
            <a:avLst/>
          </a:prstGeom>
        </p:spPr>
        <p:txBody>
          <a:bodyPr>
            <a:spAutoFit/>
          </a:bodyPr>
          <a:lstStyle/>
          <a:p>
            <a:r>
              <a:rPr lang="en-US" dirty="0">
                <a:solidFill>
                  <a:schemeClr val="bg1"/>
                </a:solidFill>
              </a:rPr>
              <a:t>Top 3 States = CO, CA, MI</a:t>
            </a:r>
          </a:p>
          <a:p>
            <a:r>
              <a:rPr lang="en-US" dirty="0">
                <a:solidFill>
                  <a:schemeClr val="bg1"/>
                </a:solidFill>
              </a:rPr>
              <a:t>Bottom States = DC, ND, SD, WV, all with 1</a:t>
            </a:r>
          </a:p>
        </p:txBody>
      </p:sp>
    </p:spTree>
    <p:extLst>
      <p:ext uri="{BB962C8B-B14F-4D97-AF65-F5344CB8AC3E}">
        <p14:creationId xmlns:p14="http://schemas.microsoft.com/office/powerpoint/2010/main" val="248162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Brewery Count by State</a:t>
            </a:r>
          </a:p>
        </p:txBody>
      </p:sp>
      <p:pic>
        <p:nvPicPr>
          <p:cNvPr id="8" name="Picture 7"/>
          <p:cNvPicPr>
            <a:picLocks noChangeAspect="1"/>
          </p:cNvPicPr>
          <p:nvPr/>
        </p:nvPicPr>
        <p:blipFill>
          <a:blip r:embed="rId2"/>
          <a:stretch>
            <a:fillRect/>
          </a:stretch>
        </p:blipFill>
        <p:spPr>
          <a:xfrm>
            <a:off x="1295330" y="481914"/>
            <a:ext cx="9792799" cy="6043556"/>
          </a:xfrm>
          <a:prstGeom prst="rect">
            <a:avLst/>
          </a:prstGeom>
        </p:spPr>
      </p:pic>
      <p:sp>
        <p:nvSpPr>
          <p:cNvPr id="3" name="Rectangle 2"/>
          <p:cNvSpPr/>
          <p:nvPr/>
        </p:nvSpPr>
        <p:spPr>
          <a:xfrm>
            <a:off x="4474139" y="3013238"/>
            <a:ext cx="6096000" cy="646331"/>
          </a:xfrm>
          <a:prstGeom prst="rect">
            <a:avLst/>
          </a:prstGeom>
        </p:spPr>
        <p:txBody>
          <a:bodyPr>
            <a:spAutoFit/>
          </a:bodyPr>
          <a:lstStyle/>
          <a:p>
            <a:r>
              <a:rPr lang="en-US" dirty="0">
                <a:solidFill>
                  <a:schemeClr val="bg1"/>
                </a:solidFill>
              </a:rPr>
              <a:t>Top 3 States = CO, CA, MI</a:t>
            </a:r>
          </a:p>
          <a:p>
            <a:r>
              <a:rPr lang="en-US" dirty="0">
                <a:solidFill>
                  <a:schemeClr val="bg1"/>
                </a:solidFill>
              </a:rPr>
              <a:t>Bottom States = DC, ND, SD, WV</a:t>
            </a:r>
          </a:p>
        </p:txBody>
      </p:sp>
    </p:spTree>
    <p:extLst>
      <p:ext uri="{BB962C8B-B14F-4D97-AF65-F5344CB8AC3E}">
        <p14:creationId xmlns:p14="http://schemas.microsoft.com/office/powerpoint/2010/main" val="1529596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Breweries per Million Population by State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016" r="4154"/>
          <a:stretch/>
        </p:blipFill>
        <p:spPr>
          <a:xfrm>
            <a:off x="1380744" y="192024"/>
            <a:ext cx="9795256" cy="6592824"/>
          </a:xfrm>
          <a:prstGeom prst="rect">
            <a:avLst/>
          </a:prstGeom>
        </p:spPr>
      </p:pic>
      <p:sp>
        <p:nvSpPr>
          <p:cNvPr id="4" name="Rectangle 3"/>
          <p:cNvSpPr/>
          <p:nvPr/>
        </p:nvSpPr>
        <p:spPr>
          <a:xfrm>
            <a:off x="4321215" y="700339"/>
            <a:ext cx="6096000" cy="646331"/>
          </a:xfrm>
          <a:prstGeom prst="rect">
            <a:avLst/>
          </a:prstGeom>
        </p:spPr>
        <p:txBody>
          <a:bodyPr>
            <a:spAutoFit/>
          </a:bodyPr>
          <a:lstStyle/>
          <a:p>
            <a:r>
              <a:rPr lang="en-US" dirty="0">
                <a:solidFill>
                  <a:schemeClr val="bg1"/>
                </a:solidFill>
              </a:rPr>
              <a:t>Top 3 State = VT, AK, MT</a:t>
            </a:r>
          </a:p>
          <a:p>
            <a:r>
              <a:rPr lang="en-US" dirty="0">
                <a:solidFill>
                  <a:schemeClr val="bg1"/>
                </a:solidFill>
              </a:rPr>
              <a:t>Bottom 3 States = WV, TN, NJ</a:t>
            </a:r>
          </a:p>
        </p:txBody>
      </p:sp>
    </p:spTree>
    <p:extLst>
      <p:ext uri="{BB962C8B-B14F-4D97-AF65-F5344CB8AC3E}">
        <p14:creationId xmlns:p14="http://schemas.microsoft.com/office/powerpoint/2010/main" val="119231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6E2C3-686E-3141-A2E0-25B41E818FE1}"/>
              </a:ext>
            </a:extLst>
          </p:cNvPr>
          <p:cNvPicPr>
            <a:picLocks noChangeAspect="1"/>
          </p:cNvPicPr>
          <p:nvPr/>
        </p:nvPicPr>
        <p:blipFill>
          <a:blip r:embed="rId3"/>
          <a:stretch>
            <a:fillRect/>
          </a:stretch>
        </p:blipFill>
        <p:spPr>
          <a:xfrm>
            <a:off x="1144814" y="277585"/>
            <a:ext cx="10054166" cy="6204857"/>
          </a:xfrm>
          <a:prstGeom prst="rect">
            <a:avLst/>
          </a:prstGeom>
        </p:spPr>
      </p:pic>
    </p:spTree>
    <p:extLst>
      <p:ext uri="{BB962C8B-B14F-4D97-AF65-F5344CB8AC3E}">
        <p14:creationId xmlns:p14="http://schemas.microsoft.com/office/powerpoint/2010/main" val="74547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4" name="TextBox 3"/>
          <p:cNvSpPr txBox="1"/>
          <p:nvPr/>
        </p:nvSpPr>
        <p:spPr>
          <a:xfrm>
            <a:off x="1597485" y="2440605"/>
            <a:ext cx="8969741" cy="2308324"/>
          </a:xfrm>
          <a:prstGeom prst="rect">
            <a:avLst/>
          </a:prstGeom>
          <a:noFill/>
        </p:spPr>
        <p:txBody>
          <a:bodyPr wrap="square" rtlCol="0">
            <a:spAutoFit/>
          </a:bodyPr>
          <a:lstStyle/>
          <a:p>
            <a:pPr marL="285750" indent="-285750">
              <a:buFont typeface="Arial"/>
              <a:buChar char="•"/>
            </a:pPr>
            <a:r>
              <a:rPr lang="en-US" dirty="0"/>
              <a:t>Beer Judges Certification Program Style Guidelines: </a:t>
            </a:r>
            <a:r>
              <a:rPr lang="en-US" dirty="0">
                <a:hlinkClick r:id="rId2"/>
              </a:rPr>
              <a:t>https://www.bjcp.org/stylecenter.php</a:t>
            </a:r>
            <a:endParaRPr lang="en-US" dirty="0"/>
          </a:p>
          <a:p>
            <a:pPr marL="285750" indent="-285750">
              <a:buFont typeface="Arial"/>
              <a:buChar char="•"/>
            </a:pPr>
            <a:endParaRPr lang="en-US" dirty="0"/>
          </a:p>
          <a:p>
            <a:pPr marL="285750" indent="-285750">
              <a:buFont typeface="Arial"/>
              <a:buChar char="•"/>
            </a:pPr>
            <a:r>
              <a:rPr lang="en-US" dirty="0"/>
              <a:t>Parsed XML document </a:t>
            </a:r>
          </a:p>
          <a:p>
            <a:pPr marL="285750" indent="-285750">
              <a:buFont typeface="Arial"/>
              <a:buChar char="•"/>
            </a:pPr>
            <a:endParaRPr lang="en-US" dirty="0"/>
          </a:p>
          <a:p>
            <a:pPr marL="285750" indent="-285750">
              <a:buFont typeface="Arial"/>
              <a:buChar char="•"/>
            </a:pPr>
            <a:r>
              <a:rPr lang="en-US" dirty="0"/>
              <a:t>Found ranges of for missing values (</a:t>
            </a:r>
            <a:r>
              <a:rPr lang="en-US" dirty="0" err="1"/>
              <a:t>ibu</a:t>
            </a:r>
            <a:r>
              <a:rPr lang="en-US" dirty="0"/>
              <a:t>/</a:t>
            </a:r>
            <a:r>
              <a:rPr lang="en-US" dirty="0" err="1"/>
              <a:t>abv</a:t>
            </a:r>
            <a:r>
              <a:rPr lang="en-US" dirty="0"/>
              <a:t>) </a:t>
            </a:r>
          </a:p>
          <a:p>
            <a:pPr marL="285750" indent="-285750">
              <a:buFont typeface="Arial"/>
              <a:buChar char="•"/>
            </a:pPr>
            <a:endParaRPr lang="en-US" dirty="0"/>
          </a:p>
          <a:p>
            <a:pPr marL="285750" indent="-285750">
              <a:buFont typeface="Arial"/>
              <a:buChar char="•"/>
            </a:pPr>
            <a:r>
              <a:rPr lang="en-US" dirty="0"/>
              <a:t>Computed and imputed mean by class</a:t>
            </a:r>
          </a:p>
        </p:txBody>
      </p:sp>
    </p:spTree>
    <p:extLst>
      <p:ext uri="{BB962C8B-B14F-4D97-AF65-F5344CB8AC3E}">
        <p14:creationId xmlns:p14="http://schemas.microsoft.com/office/powerpoint/2010/main" val="2559304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C489F-7681-B048-9834-6CE4E979166E}"/>
              </a:ext>
            </a:extLst>
          </p:cNvPr>
          <p:cNvPicPr>
            <a:picLocks noChangeAspect="1"/>
          </p:cNvPicPr>
          <p:nvPr/>
        </p:nvPicPr>
        <p:blipFill>
          <a:blip r:embed="rId2"/>
          <a:stretch>
            <a:fillRect/>
          </a:stretch>
        </p:blipFill>
        <p:spPr>
          <a:xfrm>
            <a:off x="1143000" y="274320"/>
            <a:ext cx="10058400" cy="6207470"/>
          </a:xfrm>
          <a:prstGeom prst="rect">
            <a:avLst/>
          </a:prstGeom>
        </p:spPr>
      </p:pic>
    </p:spTree>
    <p:extLst>
      <p:ext uri="{BB962C8B-B14F-4D97-AF65-F5344CB8AC3E}">
        <p14:creationId xmlns:p14="http://schemas.microsoft.com/office/powerpoint/2010/main" val="195886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 ABV by Brewery State</a:t>
            </a:r>
          </a:p>
        </p:txBody>
      </p:sp>
      <p:pic>
        <p:nvPicPr>
          <p:cNvPr id="3" name="Picture 2">
            <a:extLst>
              <a:ext uri="{FF2B5EF4-FFF2-40B4-BE49-F238E27FC236}">
                <a16:creationId xmlns:a16="http://schemas.microsoft.com/office/drawing/2014/main" id="{EDF61EF0-B7D3-8A40-9EDF-7865BF5A304B}"/>
              </a:ext>
            </a:extLst>
          </p:cNvPr>
          <p:cNvPicPr>
            <a:picLocks noChangeAspect="1"/>
          </p:cNvPicPr>
          <p:nvPr/>
        </p:nvPicPr>
        <p:blipFill>
          <a:blip r:embed="rId2"/>
          <a:stretch>
            <a:fillRect/>
          </a:stretch>
        </p:blipFill>
        <p:spPr>
          <a:xfrm>
            <a:off x="1298448" y="484632"/>
            <a:ext cx="9793224" cy="6043818"/>
          </a:xfrm>
          <a:prstGeom prst="rect">
            <a:avLst/>
          </a:prstGeom>
        </p:spPr>
      </p:pic>
    </p:spTree>
    <p:extLst>
      <p:ext uri="{BB962C8B-B14F-4D97-AF65-F5344CB8AC3E}">
        <p14:creationId xmlns:p14="http://schemas.microsoft.com/office/powerpoint/2010/main" val="10421014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466</Words>
  <Application>Microsoft Macintosh PowerPoint</Application>
  <PresentationFormat>Widescreen</PresentationFormat>
  <Paragraphs>86</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Lucida Sans</vt:lpstr>
      <vt:lpstr>MS Shell Dlg 2</vt:lpstr>
      <vt:lpstr>Wingdings</vt:lpstr>
      <vt:lpstr>Wingdings 3</vt:lpstr>
      <vt:lpstr>Madison</vt:lpstr>
      <vt:lpstr>Geographic Analysis of Craft Breweries in the United States</vt:lpstr>
      <vt:lpstr>Craft Brewery Data</vt:lpstr>
      <vt:lpstr>How Many Breweries per State?</vt:lpstr>
      <vt:lpstr>Brewery Count by State</vt:lpstr>
      <vt:lpstr>Breweries per Million Population by State</vt:lpstr>
      <vt:lpstr>PowerPoint Presentation</vt:lpstr>
      <vt:lpstr>Missing Values</vt:lpstr>
      <vt:lpstr>PowerPoint Presentation</vt:lpstr>
      <vt:lpstr>Mean ABV by Brewery State</vt:lpstr>
      <vt:lpstr>Mean IBU by Brewery State</vt:lpstr>
      <vt:lpstr>State with Maximum Alcoholic Beer </vt:lpstr>
      <vt:lpstr>State with Most Bitter Beer</vt:lpstr>
      <vt:lpstr>Summary Statistics of ABV</vt:lpstr>
      <vt:lpstr>IBU v. ABV</vt:lpstr>
      <vt:lpstr>ABV and IBU for IPA vs. All Other Ales</vt:lpstr>
      <vt:lpstr>Use K Nearest Neighbor Algorithm to Distinguish IPA vs All Other Ales</vt:lpstr>
      <vt:lpstr>Highest Number of Breweries per Population in States with Average State Affordability</vt:lpstr>
      <vt:lpstr>Communes and Coops related to Craft Breweries !?!</vt:lpstr>
      <vt:lpstr>Use Cost of Living, Coops, and Communes to Find Next Market for Craft Brews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Analysis of Craft Breweries in the United States</dc:title>
  <dc:creator>Rupp, Jason</dc:creator>
  <cp:lastModifiedBy>Rupp, Jason</cp:lastModifiedBy>
  <cp:revision>4</cp:revision>
  <dcterms:created xsi:type="dcterms:W3CDTF">2019-10-27T00:35:32Z</dcterms:created>
  <dcterms:modified xsi:type="dcterms:W3CDTF">2019-10-27T03:06:12Z</dcterms:modified>
</cp:coreProperties>
</file>